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79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80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orient="horz" pos="192">
          <p15:clr>
            <a:srgbClr val="A4A3A4"/>
          </p15:clr>
        </p15:guide>
        <p15:guide id="3" orient="horz" pos="96">
          <p15:clr>
            <a:srgbClr val="A4A3A4"/>
          </p15:clr>
        </p15:guide>
        <p15:guide id="4">
          <p15:clr>
            <a:srgbClr val="A4A3A4"/>
          </p15:clr>
        </p15:guide>
        <p15:guide id="5" pos="48">
          <p15:clr>
            <a:srgbClr val="A4A3A4"/>
          </p15:clr>
        </p15:guide>
        <p15:guide id="6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96FD5D"/>
    <a:srgbClr val="9DFD67"/>
    <a:srgbClr val="87FD45"/>
    <a:srgbClr val="5FFC08"/>
    <a:srgbClr val="ECF93D"/>
    <a:srgbClr val="5D7E9D"/>
    <a:srgbClr val="800040"/>
    <a:srgbClr val="F2FDF7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8" autoAdjust="0"/>
    <p:restoredTop sz="92980" autoAdjust="0"/>
  </p:normalViewPr>
  <p:slideViewPr>
    <p:cSldViewPr snapToObjects="1">
      <p:cViewPr>
        <p:scale>
          <a:sx n="100" d="100"/>
          <a:sy n="100" d="100"/>
        </p:scale>
        <p:origin x="-1260" y="-78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55B964F-E492-492F-9C30-EB42BBB8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183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47CA2B-2AFA-4C02-A580-8E7AC1194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3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C0F7D-7F0A-4709-AA8B-727C6E90B28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104651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C0F7D-7F0A-4709-AA8B-727C6E90B28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104651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C0F7D-7F0A-4709-AA8B-727C6E90B28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104651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C64-D489-43AC-AE1E-B0D6EAB356D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0899978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C0F7D-7F0A-4709-AA8B-727C6E90B28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10465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009575-A0BB-41D0-AEAF-1BDDE0E04F6F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56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1AC4E-DDE1-4184-AFA1-0A02EA1F1FCF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363468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C0F7D-7F0A-4709-AA8B-727C6E90B28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1046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EFE99D-60DF-4218-94BC-57C0F379703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73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478A2-FA94-4F03-B717-30DDCD87A3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84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C25B-E43C-4BEC-A3BE-1C4F3B489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3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35D3-7A32-4F1B-AAC5-B6F018A4D0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31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EB8-5C1B-4830-9CAD-A02C2FF5D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2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13D1-9D20-433B-A882-D5BAC238F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6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4903-346A-4AB7-976D-B9666E1AE8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31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FA813-607D-4C19-8682-EFBB02BBB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18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6032C-628E-40EC-B836-5F8C4AD4D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44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5788-4A84-4057-9FB4-D9F39D02A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4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8DAC-66ED-4C85-B624-2173B8209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35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D277E-FE31-4574-A1C1-982126154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44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FAEEF-CE2E-43CD-8DC3-68F1A7B54F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51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44C61-F391-4A85-A505-B73D9A7CF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00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DBF8FA9-5D67-4DEB-A690-678414B73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rgbClr val="FF0080"/>
                </a:solidFill>
              </a:rPr>
              <a:t>WINTER</a:t>
            </a:r>
            <a:endParaRPr lang="en-US" altLang="en-US" sz="960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03"/>
          <p:cNvSpPr txBox="1">
            <a:spLocks noChangeArrowheads="1"/>
          </p:cNvSpPr>
          <p:nvPr/>
        </p:nvSpPr>
        <p:spPr bwMode="auto">
          <a:xfrm>
            <a:off x="571636" y="1509713"/>
            <a:ext cx="79248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0">
                <a:solidFill>
                  <a:schemeClr val="tx2"/>
                </a:solidFill>
              </a:rPr>
              <a:t>COLOUR</a:t>
            </a:r>
            <a:r>
              <a:rPr lang="en-US" altLang="en-US" sz="12000">
                <a:solidFill>
                  <a:srgbClr val="F2FDF7"/>
                </a:solidFill>
              </a:rPr>
              <a:t> </a:t>
            </a:r>
            <a:r>
              <a:rPr lang="en-US" altLang="en-US" sz="12000"/>
              <a:t>CARD</a:t>
            </a:r>
            <a:endParaRPr lang="en-US" altLang="en-US" sz="6000"/>
          </a:p>
        </p:txBody>
      </p:sp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01</a:t>
            </a:r>
            <a:endParaRPr lang="en-US" altLang="en-US"/>
          </a:p>
        </p:txBody>
      </p:sp>
      <p:sp>
        <p:nvSpPr>
          <p:cNvPr id="5132" name="Text Box 110"/>
          <p:cNvSpPr txBox="1">
            <a:spLocks noChangeArrowheads="1"/>
          </p:cNvSpPr>
          <p:nvPr/>
        </p:nvSpPr>
        <p:spPr bwMode="auto">
          <a:xfrm rot="5400000">
            <a:off x="4194969" y="4401344"/>
            <a:ext cx="20955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/>
              <a:t>Template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2168860"/>
            <a:ext cx="6516724" cy="1708160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만약 뜻 깊은 관계라면 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혼전성관계는 해가 되지 않는다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1059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7" y="1540024"/>
            <a:ext cx="6516724" cy="2785378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만약 뜻 깊은 관계라면 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혼전성관계는 죄가 되지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않는다고 믿는다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273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17035" y="1628800"/>
            <a:ext cx="6516724" cy="2785378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만약 순수하게 서로 사랑한다면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그러한 상태는 영원하고 일생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지속될 것이다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614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2101389"/>
            <a:ext cx="6516724" cy="1708160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짧은 교제기간</a:t>
            </a:r>
            <a:r>
              <a:rPr lang="en-US" altLang="ko-KR" sz="3500" b="1" dirty="0" smtClean="0"/>
              <a:t>, </a:t>
            </a:r>
            <a:r>
              <a:rPr lang="ko-KR" altLang="en-US" sz="3500" b="1" dirty="0" smtClean="0"/>
              <a:t>즉 </a:t>
            </a:r>
            <a:r>
              <a:rPr lang="en-US" altLang="ko-KR" sz="3500" b="1" dirty="0" smtClean="0"/>
              <a:t>6</a:t>
            </a:r>
            <a:r>
              <a:rPr lang="ko-KR" altLang="en-US" sz="3500" b="1" dirty="0" smtClean="0"/>
              <a:t>개월이나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그보다 짧은 기간이 가장 좋다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751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2101389"/>
            <a:ext cx="6516724" cy="1708160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십대가 나이 많은 사람보다</a:t>
            </a:r>
            <a:endParaRPr lang="en-US" altLang="ko-KR" sz="3500" b="1" dirty="0" smtClean="0"/>
          </a:p>
          <a:p>
            <a:r>
              <a:rPr lang="ko-KR" altLang="en-US" sz="3500" b="1" dirty="0" smtClean="0"/>
              <a:t> </a:t>
            </a:r>
            <a:endParaRPr lang="en-US" altLang="ko-KR" sz="3500" b="1" dirty="0" smtClean="0"/>
          </a:p>
          <a:p>
            <a:r>
              <a:rPr lang="ko-KR" altLang="en-US" sz="3500" b="1" dirty="0" smtClean="0"/>
              <a:t>더 순수한 사랑을 할 수 있다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5553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1669" y="1340768"/>
            <a:ext cx="6516724" cy="4785926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err="1" smtClean="0"/>
              <a:t>텔레비젼의</a:t>
            </a:r>
            <a:r>
              <a:rPr lang="ko-KR" altLang="en-US" sz="3500" b="1" dirty="0" smtClean="0"/>
              <a:t> 상업광고나 그 밖의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대중매체 등 사회에서 </a:t>
            </a:r>
            <a:r>
              <a:rPr lang="en-US" altLang="ko-KR" sz="3500" b="1" smtClean="0"/>
              <a:t>: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err="1" smtClean="0"/>
              <a:t>연인사이에</a:t>
            </a:r>
            <a:r>
              <a:rPr lang="ko-KR" altLang="en-US" sz="3500" b="1" dirty="0" smtClean="0"/>
              <a:t> 한 사람은 성관계를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요구하고 다른 사람은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받아들이지 않을 때</a:t>
            </a:r>
            <a:r>
              <a:rPr lang="en-US" altLang="ko-KR" sz="3500" b="1" dirty="0" smtClean="0"/>
              <a:t>, ‘</a:t>
            </a:r>
            <a:r>
              <a:rPr lang="ko-KR" altLang="en-US" sz="3500" b="1" dirty="0" smtClean="0"/>
              <a:t>성관계를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거부했으니 나를 사랑하지 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않는다</a:t>
            </a:r>
            <a:r>
              <a:rPr lang="en-US" altLang="ko-KR" sz="3500" b="1" dirty="0" smtClean="0"/>
              <a:t>’</a:t>
            </a:r>
            <a:r>
              <a:rPr lang="ko-KR" altLang="en-US" sz="3500" b="1" dirty="0" smtClean="0"/>
              <a:t>라고 여긴다</a:t>
            </a:r>
            <a:r>
              <a:rPr lang="en-US" altLang="ko-KR" sz="35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3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rgbClr val="FF0080"/>
                </a:solidFill>
              </a:rPr>
              <a:t>WINTER</a:t>
            </a:r>
            <a:endParaRPr lang="en-US" altLang="en-US" sz="960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01</a:t>
            </a:r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719572" y="2319338"/>
            <a:ext cx="66607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0" b="1" dirty="0" smtClean="0">
                <a:latin typeface="양재튼튼체B" pitchFamily="18" charset="-127"/>
                <a:ea typeface="양재튼튼체B" pitchFamily="18" charset="-127"/>
              </a:rPr>
              <a:t>순간적 열중 </a:t>
            </a:r>
            <a:endParaRPr lang="en-US" altLang="ko-KR" sz="7000" b="1" dirty="0" smtClean="0">
              <a:latin typeface="양재튼튼체B" pitchFamily="18" charset="-127"/>
              <a:ea typeface="양재튼튼체B" pitchFamily="18" charset="-127"/>
            </a:endParaRPr>
          </a:p>
          <a:p>
            <a:pPr algn="ctr"/>
            <a:r>
              <a:rPr lang="ko-KR" altLang="en-US" sz="7000" b="1" dirty="0" smtClean="0">
                <a:latin typeface="양재튼튼체B" pitchFamily="18" charset="-127"/>
                <a:ea typeface="양재튼튼체B" pitchFamily="18" charset="-127"/>
              </a:rPr>
              <a:t> </a:t>
            </a:r>
            <a:endParaRPr lang="en-US" altLang="ko-KR" sz="7000" b="1" dirty="0" smtClean="0">
              <a:latin typeface="양재튼튼체B" pitchFamily="18" charset="-127"/>
              <a:ea typeface="양재튼튼체B" pitchFamily="18" charset="-127"/>
            </a:endParaRPr>
          </a:p>
          <a:p>
            <a:pPr algn="ctr"/>
            <a:r>
              <a:rPr lang="en-US" altLang="ko-KR" sz="7000" b="1" dirty="0" smtClean="0">
                <a:latin typeface="양재튼튼체B" pitchFamily="18" charset="-127"/>
                <a:ea typeface="양재튼튼체B" pitchFamily="18" charset="-127"/>
              </a:rPr>
              <a:t>&amp;  </a:t>
            </a:r>
            <a:r>
              <a:rPr lang="ko-KR" altLang="en-US" sz="7000" b="1" dirty="0" smtClean="0">
                <a:latin typeface="양재튼튼체B" pitchFamily="18" charset="-127"/>
                <a:ea typeface="양재튼튼체B" pitchFamily="18" charset="-127"/>
              </a:rPr>
              <a:t>지속적 사랑</a:t>
            </a:r>
            <a:endParaRPr lang="ko-KR" altLang="en-US" sz="7000" b="1" dirty="0">
              <a:latin typeface="양재튼튼체B" pitchFamily="18" charset="-127"/>
              <a:ea typeface="양재튼튼체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7462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-33114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1736812"/>
            <a:ext cx="6332748" cy="43242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                             </a:t>
            </a:r>
            <a:r>
              <a:rPr lang="ko-KR" altLang="en-US" sz="2500" b="1" dirty="0" smtClean="0"/>
              <a:t>은 곧바로 진행된다</a:t>
            </a:r>
            <a:r>
              <a:rPr lang="en-US" altLang="ko-KR" sz="2500" b="1" dirty="0" smtClean="0"/>
              <a:t>. 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급작스럽게 관계가 이루어지지만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길게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이어지지 않는다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빨리 시작되는 만큼 빨리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끝난다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관계가 끝난 후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한쪽 또는 쌍방은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그들이 몰두했다는 사실조차도 유감스럽게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생각한다</a:t>
            </a:r>
            <a:r>
              <a:rPr lang="en-US" altLang="ko-KR" sz="2500" b="1" dirty="0" smtClean="0"/>
              <a:t>.</a:t>
            </a:r>
            <a:endParaRPr lang="ko-KR" altLang="en-US" sz="2500" b="1" dirty="0"/>
          </a:p>
        </p:txBody>
      </p:sp>
      <p:sp>
        <p:nvSpPr>
          <p:cNvPr id="4" name="직사각형 3"/>
          <p:cNvSpPr/>
          <p:nvPr/>
        </p:nvSpPr>
        <p:spPr>
          <a:xfrm>
            <a:off x="1687513" y="1767880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1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11660" y="1592796"/>
            <a:ext cx="6332748" cy="34470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서서히 진전된다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상대방을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진정으로 알게 될 때 그</a:t>
            </a:r>
            <a:r>
              <a:rPr lang="en-US" altLang="ko-KR" sz="2500" b="1" dirty="0" smtClean="0"/>
              <a:t>(</a:t>
            </a:r>
            <a:r>
              <a:rPr lang="ko-KR" altLang="en-US" sz="2500" b="1" dirty="0" smtClean="0"/>
              <a:t>녀</a:t>
            </a:r>
            <a:r>
              <a:rPr lang="en-US" altLang="ko-KR" sz="2500" b="1" dirty="0" smtClean="0"/>
              <a:t>)</a:t>
            </a:r>
            <a:r>
              <a:rPr lang="ko-KR" altLang="en-US" sz="2500" b="1" dirty="0" smtClean="0"/>
              <a:t>가 누구인지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깨닫는다</a:t>
            </a:r>
            <a:r>
              <a:rPr lang="en-US" altLang="ko-KR" sz="2500" b="1" dirty="0" smtClean="0"/>
              <a:t>.  </a:t>
            </a:r>
            <a:r>
              <a:rPr lang="ko-KR" altLang="en-US" sz="2500" b="1" dirty="0" smtClean="0"/>
              <a:t>관계가 끝나더라도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그 체험에서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무언가를 배우며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보통 좋은 친구로 머문다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16" name="직사각형 15"/>
          <p:cNvSpPr/>
          <p:nvPr/>
        </p:nvSpPr>
        <p:spPr>
          <a:xfrm>
            <a:off x="1583668" y="1884276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04</a:t>
            </a: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94749" y="1844824"/>
            <a:ext cx="6332748" cy="372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쌍방을 질투 내지 불신하게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한다</a:t>
            </a:r>
            <a:r>
              <a:rPr lang="en-US" altLang="ko-KR" sz="2500" b="1" dirty="0" smtClean="0"/>
              <a:t>.</a:t>
            </a:r>
            <a:r>
              <a:rPr lang="ko-KR" altLang="en-US" sz="2500" b="1" dirty="0" smtClean="0"/>
              <a:t>  상대방이 자신을 속인다고 생각하게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다른 이성에게 아주 친근하게 대하면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불안해진다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3" name="직사각형 12"/>
          <p:cNvSpPr/>
          <p:nvPr/>
        </p:nvSpPr>
        <p:spPr>
          <a:xfrm>
            <a:off x="1790700" y="238488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16385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rgbClr val="FF0080"/>
                </a:solidFill>
              </a:rPr>
              <a:t>WINTER</a:t>
            </a:r>
            <a:endParaRPr lang="en-US" altLang="en-US" sz="960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03"/>
          <p:cNvSpPr txBox="1">
            <a:spLocks noChangeArrowheads="1"/>
          </p:cNvSpPr>
          <p:nvPr/>
        </p:nvSpPr>
        <p:spPr bwMode="auto">
          <a:xfrm>
            <a:off x="529741" y="1509712"/>
            <a:ext cx="7422976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B050"/>
                </a:solidFill>
              </a:rPr>
              <a:t> 8</a:t>
            </a:r>
            <a:r>
              <a:rPr lang="ko-KR" altLang="en-US" sz="4000" b="1" dirty="0">
                <a:solidFill>
                  <a:srgbClr val="00B050"/>
                </a:solidFill>
              </a:rPr>
              <a:t>단원 목표</a:t>
            </a:r>
            <a:r>
              <a:rPr lang="en-US" altLang="ko-KR" sz="4000" b="1" dirty="0">
                <a:solidFill>
                  <a:srgbClr val="00B050"/>
                </a:solidFill>
              </a:rPr>
              <a:t>3</a:t>
            </a:r>
            <a:endParaRPr lang="ko-KR" altLang="en-US" sz="4000" dirty="0"/>
          </a:p>
          <a:p>
            <a:pPr eaLnBrk="1" hangingPunct="1">
              <a:spcBef>
                <a:spcPct val="50000"/>
              </a:spcBef>
            </a:pPr>
            <a:r>
              <a:rPr lang="ko-KR" altLang="en-US" sz="4000" b="1" dirty="0">
                <a:solidFill>
                  <a:srgbClr val="5D7E9D"/>
                </a:solidFill>
              </a:rPr>
              <a:t>학</a:t>
            </a:r>
            <a:r>
              <a:rPr lang="ko-KR" altLang="en-US" sz="4000" b="1" dirty="0" smtClean="0">
                <a:solidFill>
                  <a:srgbClr val="5D7E9D"/>
                </a:solidFill>
              </a:rPr>
              <a:t>생은 성관계로 이어지지</a:t>
            </a:r>
            <a:endParaRPr lang="en-US" altLang="ko-KR" sz="4000" b="1" dirty="0" smtClean="0">
              <a:solidFill>
                <a:srgbClr val="5D7E9D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ko-KR" altLang="en-US" sz="4000" b="1" dirty="0" smtClean="0">
                <a:solidFill>
                  <a:srgbClr val="5D7E9D"/>
                </a:solidFill>
              </a:rPr>
              <a:t>않으면서 개방적이고 낭만적인 </a:t>
            </a:r>
            <a:endParaRPr lang="en-US" altLang="ko-KR" sz="4000" b="1" dirty="0" smtClean="0">
              <a:solidFill>
                <a:srgbClr val="5D7E9D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ko-KR" altLang="en-US" sz="4000" b="1" dirty="0" smtClean="0">
                <a:solidFill>
                  <a:srgbClr val="5D7E9D"/>
                </a:solidFill>
              </a:rPr>
              <a:t>관계로 발전할 수 있는 방법에</a:t>
            </a:r>
            <a:endParaRPr lang="en-US" altLang="ko-KR" sz="4000" b="1" dirty="0" smtClean="0">
              <a:solidFill>
                <a:srgbClr val="5D7E9D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ko-KR" altLang="en-US" sz="4000" b="1" dirty="0" smtClean="0">
                <a:solidFill>
                  <a:srgbClr val="5D7E9D"/>
                </a:solidFill>
              </a:rPr>
              <a:t> 대해 알아본다</a:t>
            </a:r>
            <a:r>
              <a:rPr lang="en-US" altLang="ko-KR" sz="4000" b="1" dirty="0" smtClean="0">
                <a:solidFill>
                  <a:srgbClr val="5D7E9D"/>
                </a:solidFill>
              </a:rPr>
              <a:t>.</a:t>
            </a:r>
          </a:p>
        </p:txBody>
      </p:sp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24872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367643" y="300591"/>
            <a:ext cx="449834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500" b="1" dirty="0" smtClean="0">
                <a:latin typeface="바탕체" pitchFamily="17" charset="-127"/>
                <a:ea typeface="바탕체" pitchFamily="17" charset="-127"/>
              </a:rPr>
              <a:t> </a:t>
            </a:r>
            <a:r>
              <a:rPr lang="ko-KR" altLang="en-US" sz="4500" b="1" dirty="0" err="1" smtClean="0">
                <a:latin typeface="바탕체" pitchFamily="17" charset="-127"/>
                <a:ea typeface="바탕체" pitchFamily="17" charset="-127"/>
              </a:rPr>
              <a:t>틴스타</a:t>
            </a:r>
            <a:r>
              <a:rPr lang="ko-KR" altLang="en-US" sz="4500" b="1" dirty="0" smtClean="0">
                <a:latin typeface="바탕체" pitchFamily="17" charset="-127"/>
                <a:ea typeface="바탕체" pitchFamily="17" charset="-127"/>
              </a:rPr>
              <a:t> 성교육 </a:t>
            </a:r>
            <a:endParaRPr lang="ko-KR" altLang="en-US" sz="4500" b="1" dirty="0">
              <a:latin typeface="바탕체" pitchFamily="17" charset="-127"/>
              <a:ea typeface="바탕체" pitchFamily="17" charset="-127"/>
            </a:endParaRPr>
          </a:p>
        </p:txBody>
      </p:sp>
      <p:sp>
        <p:nvSpPr>
          <p:cNvPr id="18" name="웃는 얼굴 17"/>
          <p:cNvSpPr/>
          <p:nvPr/>
        </p:nvSpPr>
        <p:spPr>
          <a:xfrm>
            <a:off x="5710597" y="363891"/>
            <a:ext cx="612068" cy="61206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04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-50652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05</a:t>
            </a:r>
            <a:endParaRPr lang="en-US" altLang="en-US"/>
          </a:p>
        </p:txBody>
      </p:sp>
      <p:sp>
        <p:nvSpPr>
          <p:cNvPr id="13320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694749" y="1844824"/>
            <a:ext cx="6332748" cy="372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신뢰하며 안정된 관계를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형성한다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  <a:p>
            <a:r>
              <a:rPr lang="en-US" altLang="ko-KR" sz="2500" b="1" dirty="0" smtClean="0"/>
              <a:t>                       </a:t>
            </a:r>
            <a:r>
              <a:rPr lang="ko-KR" altLang="en-US" sz="2500" b="1" dirty="0" smtClean="0"/>
              <a:t>또한 자신감과 자긍심이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강화된다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1790700" y="238488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812640" y="3933031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230661" y="41600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24397" y="2177624"/>
            <a:ext cx="6332748" cy="27853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                             </a:t>
            </a:r>
            <a:r>
              <a:rPr lang="ko-KR" altLang="en-US" sz="2500" b="1" dirty="0"/>
              <a:t> </a:t>
            </a:r>
            <a:endParaRPr lang="en-US" altLang="ko-KR" sz="2500" b="1" dirty="0" smtClean="0"/>
          </a:p>
          <a:p>
            <a:r>
              <a:rPr lang="en-US" altLang="ko-KR" sz="2500" b="1" dirty="0"/>
              <a:t> </a:t>
            </a:r>
            <a:r>
              <a:rPr lang="en-US" altLang="ko-KR" sz="2500" b="1" dirty="0" smtClean="0"/>
              <a:t>                      </a:t>
            </a:r>
            <a:r>
              <a:rPr lang="ko-KR" altLang="en-US" sz="2500" b="1" dirty="0" smtClean="0"/>
              <a:t>모든 것에</a:t>
            </a:r>
            <a:r>
              <a:rPr lang="en-US" altLang="ko-KR" sz="2500" b="1" dirty="0" smtClean="0"/>
              <a:t> </a:t>
            </a:r>
            <a:r>
              <a:rPr lang="ko-KR" altLang="en-US" sz="2500" b="1" dirty="0" smtClean="0"/>
              <a:t>돌진하는 경향이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있다</a:t>
            </a:r>
            <a:r>
              <a:rPr lang="en-US" altLang="ko-KR" sz="2500" b="1" dirty="0" smtClean="0"/>
              <a:t>.  </a:t>
            </a:r>
            <a:r>
              <a:rPr lang="ko-KR" altLang="en-US" sz="2500" b="1" dirty="0" smtClean="0"/>
              <a:t>어느 것이든 기다릴 수가 없다</a:t>
            </a:r>
            <a:r>
              <a:rPr lang="en-US" altLang="ko-KR" sz="2500" b="1" dirty="0" smtClean="0"/>
              <a:t>.  </a:t>
            </a:r>
            <a:r>
              <a:rPr lang="ko-KR" altLang="en-US" sz="2500" b="1" dirty="0" smtClean="0"/>
              <a:t>짝을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놓치기 전에 모든 것을 하길 바란다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4" name="직사각형 3"/>
          <p:cNvSpPr/>
          <p:nvPr/>
        </p:nvSpPr>
        <p:spPr>
          <a:xfrm>
            <a:off x="1511660" y="2528900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22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1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11660" y="1592796"/>
            <a:ext cx="6332748" cy="34470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지속될 것이기에 기다릴 수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있다</a:t>
            </a:r>
            <a:r>
              <a:rPr lang="en-US" altLang="ko-KR" sz="2500" b="1" dirty="0" smtClean="0"/>
              <a:t>.  </a:t>
            </a:r>
            <a:r>
              <a:rPr lang="ko-KR" altLang="en-US" sz="2500" b="1" dirty="0" smtClean="0"/>
              <a:t>언제나 그대로 있을 것이기에 곧바로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모든 것을 가지지 않는다</a:t>
            </a:r>
            <a:r>
              <a:rPr lang="en-US" altLang="ko-KR" sz="2500" b="1" dirty="0" smtClean="0"/>
              <a:t>.  </a:t>
            </a:r>
            <a:r>
              <a:rPr lang="ko-KR" altLang="en-US" sz="2500" b="1" dirty="0" smtClean="0"/>
              <a:t>점차 알아 가는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과정이다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16" name="직사각형 15"/>
          <p:cNvSpPr/>
          <p:nvPr/>
        </p:nvSpPr>
        <p:spPr>
          <a:xfrm>
            <a:off x="1583668" y="1884276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2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04</a:t>
            </a: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94749" y="1844824"/>
            <a:ext cx="6332748" cy="372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성 중심적이다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개인의 감정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보다는 성과 쾌락에 관심을 갖는다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성교를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갖지 않으면 관계가 깨지거나 아주 따분하고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지루해진다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3" name="직사각형 12"/>
          <p:cNvSpPr/>
          <p:nvPr/>
        </p:nvSpPr>
        <p:spPr>
          <a:xfrm>
            <a:off x="1790700" y="238488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16385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95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-50652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05</a:t>
            </a:r>
            <a:endParaRPr lang="en-US" altLang="en-US"/>
          </a:p>
        </p:txBody>
      </p:sp>
      <p:sp>
        <p:nvSpPr>
          <p:cNvPr id="13320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93218" y="1520788"/>
            <a:ext cx="6332748" cy="44935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관련된 이들이 다른 쪽을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바라보게 하며 사람을 돌보게 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한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사람의 마음과 영혼을 온전히 포용한다</a:t>
            </a:r>
            <a:r>
              <a:rPr lang="en-US" altLang="ko-KR" sz="2500" b="1" dirty="0" smtClean="0"/>
              <a:t>. 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신체적으로 매력적이지 않더라도 상대방을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여전히 돌본다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2087724" y="2060848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230661" y="41600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581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24397" y="2177624"/>
            <a:ext cx="6332748" cy="35548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                             </a:t>
            </a:r>
            <a:r>
              <a:rPr lang="ko-KR" altLang="en-US" sz="2500" b="1" dirty="0"/>
              <a:t> </a:t>
            </a:r>
            <a:endParaRPr lang="en-US" altLang="ko-KR" sz="2500" b="1" dirty="0" smtClean="0"/>
          </a:p>
          <a:p>
            <a:r>
              <a:rPr lang="en-US" altLang="ko-KR" sz="2500" b="1" dirty="0"/>
              <a:t> </a:t>
            </a:r>
            <a:r>
              <a:rPr lang="en-US" altLang="ko-KR" sz="2500" b="1" dirty="0" smtClean="0"/>
              <a:t>                      </a:t>
            </a:r>
            <a:r>
              <a:rPr lang="ko-KR" altLang="en-US" sz="2500" b="1" dirty="0"/>
              <a:t> </a:t>
            </a:r>
            <a:r>
              <a:rPr lang="ko-KR" altLang="en-US" sz="2500" b="1" dirty="0" smtClean="0"/>
              <a:t>옳지 않은 일을 하게 한다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상대방이 계속해서 자신을 사랑하게 하는데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목적을 두고 있으므로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대가에 관계없이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상대방이 바라는 것을 해야 한다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4" name="직사각형 3"/>
          <p:cNvSpPr/>
          <p:nvPr/>
        </p:nvSpPr>
        <p:spPr>
          <a:xfrm>
            <a:off x="1511660" y="2528900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41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1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4676" y="1860590"/>
            <a:ext cx="6332748" cy="3831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당신 안에 있는 올바름이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나타난다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올바르다고 알고 있는 것을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행한다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존재의 일부로서 상대방의 감정과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양심을 존중한다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그릇된 것을 하도록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강요하지 않는다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성격을 고양시킨다</a:t>
            </a:r>
            <a:r>
              <a:rPr lang="en-US" altLang="ko-KR" sz="2500" b="1" dirty="0" smtClean="0"/>
              <a:t>.</a:t>
            </a:r>
            <a:endParaRPr lang="ko-KR" altLang="en-US" sz="2500" b="1" dirty="0"/>
          </a:p>
        </p:txBody>
      </p:sp>
      <p:sp>
        <p:nvSpPr>
          <p:cNvPr id="16" name="직사각형 15"/>
          <p:cNvSpPr/>
          <p:nvPr/>
        </p:nvSpPr>
        <p:spPr>
          <a:xfrm>
            <a:off x="1511660" y="2133861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282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04</a:t>
            </a: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94749" y="1844824"/>
            <a:ext cx="6332748" cy="372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다른 사람과의 관계 안에서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긴장하는 경향이 있다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오직 짝과 함께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있기를 바라고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그만큼 다른 사람과 교제하는</a:t>
            </a:r>
            <a:endParaRPr lang="en-US" altLang="ko-KR" sz="2500" b="1" dirty="0" smtClean="0"/>
          </a:p>
          <a:p>
            <a:endParaRPr lang="en-US" altLang="ko-KR" sz="2500" b="1" dirty="0" smtClean="0"/>
          </a:p>
          <a:p>
            <a:r>
              <a:rPr lang="ko-KR" altLang="en-US" sz="2500" b="1" dirty="0" smtClean="0"/>
              <a:t>걸 즐기지 않는다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3" name="직사각형 12"/>
          <p:cNvSpPr/>
          <p:nvPr/>
        </p:nvSpPr>
        <p:spPr>
          <a:xfrm>
            <a:off x="1790700" y="238488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16385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30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" y="-62418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05</a:t>
            </a:r>
            <a:endParaRPr lang="en-US" altLang="en-US"/>
          </a:p>
        </p:txBody>
      </p:sp>
      <p:sp>
        <p:nvSpPr>
          <p:cNvPr id="13320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030921" y="2269301"/>
            <a:ext cx="6332748" cy="29546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/>
              <a:t> </a:t>
            </a:r>
            <a:r>
              <a:rPr lang="ko-KR" altLang="en-US" sz="2500" b="1" dirty="0" smtClean="0"/>
              <a:t>다른 사람과의 관계를 더욱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강화한다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문제 해결 능력이 있으며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친구와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가족들을 더 잘 대하게 된다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2230661" y="2783979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230661" y="41600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87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24397" y="1700808"/>
            <a:ext cx="6332748" cy="43242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                             </a:t>
            </a:r>
            <a:r>
              <a:rPr lang="ko-KR" altLang="en-US" sz="2500" b="1" dirty="0"/>
              <a:t> </a:t>
            </a:r>
            <a:endParaRPr lang="en-US" altLang="ko-KR" sz="2500" b="1" dirty="0" smtClean="0"/>
          </a:p>
          <a:p>
            <a:r>
              <a:rPr lang="en-US" altLang="ko-KR" sz="2500" b="1" dirty="0"/>
              <a:t> </a:t>
            </a:r>
            <a:r>
              <a:rPr lang="en-US" altLang="ko-KR" sz="2500" b="1" dirty="0" smtClean="0"/>
              <a:t>                      </a:t>
            </a:r>
            <a:r>
              <a:rPr lang="ko-KR" altLang="en-US" sz="2500" b="1" dirty="0"/>
              <a:t> </a:t>
            </a:r>
            <a:r>
              <a:rPr lang="ko-KR" altLang="en-US" sz="2500" b="1" dirty="0" smtClean="0"/>
              <a:t>기분에 따라 관계의 진전이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영향을 받는다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날이 안 좋으면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관계가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위태위태하고 불투명하다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열중하는 것도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그 날 운수에 좌우된다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삶은 </a:t>
            </a:r>
            <a:r>
              <a:rPr lang="en-US" altLang="ko-KR" sz="2500" b="1" dirty="0" smtClean="0"/>
              <a:t>‘</a:t>
            </a:r>
            <a:r>
              <a:rPr lang="ko-KR" altLang="en-US" sz="2500" b="1" dirty="0" smtClean="0"/>
              <a:t>가상</a:t>
            </a:r>
            <a:r>
              <a:rPr lang="en-US" altLang="ko-KR" sz="2500" b="1" dirty="0" smtClean="0"/>
              <a:t>’</a:t>
            </a:r>
            <a:r>
              <a:rPr lang="ko-KR" altLang="en-US" sz="2500" b="1" dirty="0" smtClean="0"/>
              <a:t>으로만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채워진다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4" name="직사각형 3"/>
          <p:cNvSpPr/>
          <p:nvPr/>
        </p:nvSpPr>
        <p:spPr>
          <a:xfrm>
            <a:off x="1511660" y="2076475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55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600" b="1">
                <a:solidFill>
                  <a:srgbClr val="FF0080"/>
                </a:solidFill>
              </a:rPr>
              <a:t>WINTER</a:t>
            </a:r>
            <a:endParaRPr lang="en-US" altLang="en-US" sz="9600">
              <a:solidFill>
                <a:srgbClr val="FF0080"/>
              </a:solidFill>
            </a:endParaRPr>
          </a:p>
        </p:txBody>
      </p:sp>
      <p:sp>
        <p:nvSpPr>
          <p:cNvPr id="5127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2"/>
                </a:solidFill>
              </a:rPr>
              <a:t>Template</a:t>
            </a:r>
            <a:endParaRPr lang="en-US" altLang="en-US"/>
          </a:p>
        </p:txBody>
      </p:sp>
      <p:pic>
        <p:nvPicPr>
          <p:cNvPr id="5128" name="Picture 9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  <p:sp>
        <p:nvSpPr>
          <p:cNvPr id="5131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01</a:t>
            </a:r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719572" y="2829936"/>
            <a:ext cx="66607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0" b="1" dirty="0" err="1" smtClean="0">
                <a:latin typeface="양재튼튼체B" pitchFamily="18" charset="-127"/>
                <a:ea typeface="양재튼튼체B" pitchFamily="18" charset="-127"/>
              </a:rPr>
              <a:t>돕슨</a:t>
            </a:r>
            <a:r>
              <a:rPr lang="ko-KR" altLang="en-US" sz="7000" b="1" dirty="0" smtClean="0">
                <a:latin typeface="양재튼튼체B" pitchFamily="18" charset="-127"/>
                <a:ea typeface="양재튼튼체B" pitchFamily="18" charset="-127"/>
              </a:rPr>
              <a:t> 퀴즈</a:t>
            </a:r>
            <a:endParaRPr lang="ko-KR" altLang="en-US" sz="7000" b="1" dirty="0">
              <a:latin typeface="양재튼튼체B" pitchFamily="18" charset="-127"/>
              <a:ea typeface="양재튼튼체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6674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1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7096" y="1520788"/>
            <a:ext cx="6332748" cy="46012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꾸준하고 넘쳐흐르는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태도이다</a:t>
            </a:r>
            <a:r>
              <a:rPr lang="en-US" altLang="ko-KR" sz="2500" b="1" dirty="0" smtClean="0"/>
              <a:t>.  </a:t>
            </a:r>
            <a:r>
              <a:rPr lang="ko-KR" altLang="en-US" sz="2500" b="1" dirty="0" smtClean="0"/>
              <a:t>좋거나 나쁜 때도 이겨 낸다</a:t>
            </a:r>
            <a:r>
              <a:rPr lang="en-US" altLang="ko-KR" sz="2500" b="1" dirty="0" smtClean="0"/>
              <a:t>. 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자신에게는 별로 대단한 일이 아니더라도</a:t>
            </a:r>
            <a:r>
              <a:rPr lang="en-US" altLang="ko-KR" sz="2500" b="1" dirty="0" smtClean="0"/>
              <a:t>, 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상대방에게 관심을 꾸준히 보인다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미래가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실재함을 알지만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거기에만 머물지 않고</a:t>
            </a:r>
            <a:r>
              <a:rPr lang="en-US" altLang="ko-KR" sz="2500" b="1" dirty="0" smtClean="0"/>
              <a:t>, 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현재를 풍요롭게 살아간다</a:t>
            </a:r>
            <a:r>
              <a:rPr lang="en-US" altLang="ko-KR" sz="2500" b="1" dirty="0" smtClean="0"/>
              <a:t>.</a:t>
            </a:r>
            <a:endParaRPr lang="ko-KR" altLang="en-US" sz="2500" b="1" dirty="0"/>
          </a:p>
        </p:txBody>
      </p:sp>
      <p:sp>
        <p:nvSpPr>
          <p:cNvPr id="16" name="직사각형 15"/>
          <p:cNvSpPr/>
          <p:nvPr/>
        </p:nvSpPr>
        <p:spPr>
          <a:xfrm>
            <a:off x="1626940" y="1772816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7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04</a:t>
            </a: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94749" y="1880828"/>
            <a:ext cx="6332748" cy="372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내면의 참 모습은 보이지 않고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겉모습만 보일 뿐이다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상대방이 원하는 대로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당신이 행동하지 않으면 아마도 당신은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상대방에게 관심을 잃을지도 모름을 안다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</p:txBody>
      </p:sp>
      <p:sp>
        <p:nvSpPr>
          <p:cNvPr id="13" name="직사각형 12"/>
          <p:cNvSpPr/>
          <p:nvPr/>
        </p:nvSpPr>
        <p:spPr>
          <a:xfrm>
            <a:off x="1790700" y="238488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16385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322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" y="-62418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05</a:t>
            </a:r>
            <a:endParaRPr lang="en-US" altLang="en-US"/>
          </a:p>
        </p:txBody>
      </p:sp>
      <p:sp>
        <p:nvSpPr>
          <p:cNvPr id="13320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030921" y="1448780"/>
            <a:ext cx="6332748" cy="44935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/>
              <a:t>  </a:t>
            </a:r>
            <a:r>
              <a:rPr lang="ko-KR" altLang="en-US" sz="2500" b="1" dirty="0" smtClean="0"/>
              <a:t>하는 이들의 힘은 정직이다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정면으로 부딪히지 않으면서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자신의 생각을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표현하게 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상대방이 자신의 참 모습을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드러내게 하며</a:t>
            </a:r>
            <a:r>
              <a:rPr lang="en-US" altLang="ko-KR" sz="2500" b="1" dirty="0" smtClean="0"/>
              <a:t>, </a:t>
            </a:r>
            <a:r>
              <a:rPr lang="ko-KR" altLang="en-US" sz="2500" b="1" dirty="0" smtClean="0"/>
              <a:t>여전히 상대방이 관심을 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쏟음을 안다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2215431" y="202484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230661" y="41600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65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24397" y="1916832"/>
            <a:ext cx="6332748" cy="35548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                             </a:t>
            </a:r>
            <a:r>
              <a:rPr lang="ko-KR" altLang="en-US" sz="2500" b="1" dirty="0"/>
              <a:t> </a:t>
            </a:r>
            <a:endParaRPr lang="en-US" altLang="ko-KR" sz="2500" b="1" dirty="0" smtClean="0"/>
          </a:p>
          <a:p>
            <a:r>
              <a:rPr lang="en-US" altLang="ko-KR" sz="2500" b="1" dirty="0"/>
              <a:t> </a:t>
            </a:r>
            <a:r>
              <a:rPr lang="en-US" altLang="ko-KR" sz="2500" b="1" dirty="0" smtClean="0"/>
              <a:t>                      </a:t>
            </a:r>
            <a:r>
              <a:rPr lang="ko-KR" altLang="en-US" sz="2500" b="1" dirty="0"/>
              <a:t> </a:t>
            </a:r>
            <a:r>
              <a:rPr lang="ko-KR" altLang="en-US" sz="2500" b="1" dirty="0" smtClean="0"/>
              <a:t>끊임없는 의심으로 상대방을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확인한다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당신이 얻기를 바라는 많은 부분을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잃어버린 것 같으며</a:t>
            </a:r>
            <a:r>
              <a:rPr lang="en-US" altLang="ko-KR" sz="2500" b="1" dirty="0" smtClean="0"/>
              <a:t>, ‘</a:t>
            </a:r>
            <a:r>
              <a:rPr lang="ko-KR" altLang="en-US" sz="2500" b="1" dirty="0" smtClean="0"/>
              <a:t>소속되어</a:t>
            </a:r>
            <a:r>
              <a:rPr lang="en-US" altLang="ko-KR" sz="2500" b="1" dirty="0" smtClean="0"/>
              <a:t>’ </a:t>
            </a:r>
            <a:r>
              <a:rPr lang="ko-KR" altLang="en-US" sz="2500" b="1" dirty="0" smtClean="0"/>
              <a:t>있지 않는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느낌이 든다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4" name="직사각형 3"/>
          <p:cNvSpPr/>
          <p:nvPr/>
        </p:nvSpPr>
        <p:spPr>
          <a:xfrm>
            <a:off x="1509775" y="231632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391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8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9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0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1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2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03</a:t>
            </a:r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1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7096" y="2298430"/>
            <a:ext cx="6332748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당신이 여전히 당신 자신이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되도록 한다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또한 당신의 경험을 나눌 수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있는 특별한 사람을 갖게 한다</a:t>
            </a:r>
            <a:r>
              <a:rPr lang="en-US" altLang="ko-KR" sz="2500" b="1" dirty="0" smtClean="0"/>
              <a:t>.</a:t>
            </a:r>
          </a:p>
          <a:p>
            <a:endParaRPr lang="ko-KR" altLang="en-US" sz="2500" b="1" dirty="0"/>
          </a:p>
        </p:txBody>
      </p:sp>
      <p:sp>
        <p:nvSpPr>
          <p:cNvPr id="16" name="직사각형 15"/>
          <p:cNvSpPr/>
          <p:nvPr/>
        </p:nvSpPr>
        <p:spPr>
          <a:xfrm>
            <a:off x="1619672" y="256490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15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9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0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61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2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3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04</a:t>
            </a:r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94749" y="1880828"/>
            <a:ext cx="6332748" cy="29546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상대방의 가치나 의견 중에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당신이 동의하지 않는 부분이 있어도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솔직하게 드러내지 못한다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</p:txBody>
      </p:sp>
      <p:sp>
        <p:nvSpPr>
          <p:cNvPr id="13" name="직사각형 12"/>
          <p:cNvSpPr/>
          <p:nvPr/>
        </p:nvSpPr>
        <p:spPr>
          <a:xfrm>
            <a:off x="1790700" y="2384884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16385" y="416009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48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02" y="-207404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3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F2FDF7"/>
                </a:solidFill>
              </a:rPr>
              <a:t>05</a:t>
            </a:r>
            <a:endParaRPr lang="en-US" altLang="en-US"/>
          </a:p>
        </p:txBody>
      </p:sp>
      <p:sp>
        <p:nvSpPr>
          <p:cNvPr id="13320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030921" y="1448780"/>
            <a:ext cx="6332748" cy="46012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                               </a:t>
            </a:r>
            <a:r>
              <a:rPr lang="ko-KR" altLang="en-US" sz="2500" b="1" dirty="0" smtClean="0"/>
              <a:t>  누구를 위해서 당신이 바뀌는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것을 기대하지 않는다</a:t>
            </a:r>
            <a:r>
              <a:rPr lang="en-US" altLang="ko-KR" sz="2500" b="1" dirty="0" smtClean="0"/>
              <a:t>. </a:t>
            </a:r>
            <a:r>
              <a:rPr lang="ko-KR" altLang="en-US" sz="2500" b="1" dirty="0" smtClean="0"/>
              <a:t>당신의 가치나 의견은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모두 지금 이 순간도 계발되는 중이다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당신의                        은 계속해서 성장하며</a:t>
            </a:r>
            <a:endParaRPr lang="en-US" altLang="ko-KR" sz="2500" b="1" dirty="0" smtClean="0"/>
          </a:p>
          <a:p>
            <a:endParaRPr lang="en-US" altLang="ko-KR" sz="2500" b="1" dirty="0"/>
          </a:p>
          <a:p>
            <a:r>
              <a:rPr lang="ko-KR" altLang="en-US" sz="2500" b="1" dirty="0" smtClean="0"/>
              <a:t>당신의 견해를 다른 이들과 더불어 나누게 </a:t>
            </a:r>
            <a:endParaRPr lang="en-US" altLang="ko-KR" sz="2500" b="1" dirty="0" smtClean="0"/>
          </a:p>
          <a:p>
            <a:r>
              <a:rPr lang="ko-KR" altLang="en-US" sz="2500" b="1" dirty="0" smtClean="0"/>
              <a:t>한다</a:t>
            </a:r>
            <a:r>
              <a:rPr lang="en-US" altLang="ko-KR" sz="2500" b="1" dirty="0" smtClean="0"/>
              <a:t>.</a:t>
            </a:r>
          </a:p>
          <a:p>
            <a:endParaRPr lang="en-US" altLang="ko-KR" sz="2500" b="1" dirty="0"/>
          </a:p>
        </p:txBody>
      </p:sp>
      <p:sp>
        <p:nvSpPr>
          <p:cNvPr id="16" name="직사각형 15"/>
          <p:cNvSpPr/>
          <p:nvPr/>
        </p:nvSpPr>
        <p:spPr>
          <a:xfrm>
            <a:off x="2232472" y="1772816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230661" y="416008"/>
            <a:ext cx="4752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순간적 열중 </a:t>
            </a:r>
            <a:r>
              <a:rPr lang="en-US" altLang="ko-KR" sz="2700" b="1" dirty="0" smtClean="0">
                <a:latin typeface="HY울릉도B" pitchFamily="18" charset="-127"/>
                <a:ea typeface="HY울릉도B" pitchFamily="18" charset="-127"/>
              </a:rPr>
              <a:t>or </a:t>
            </a:r>
            <a:r>
              <a:rPr lang="ko-KR" altLang="en-US" sz="2700" b="1" dirty="0" smtClean="0">
                <a:latin typeface="HY울릉도B" pitchFamily="18" charset="-127"/>
                <a:ea typeface="HY울릉도B" pitchFamily="18" charset="-127"/>
              </a:rPr>
              <a:t>지속적 사랑  </a:t>
            </a:r>
            <a:endParaRPr lang="ko-KR" altLang="en-US" sz="27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169537" y="3996258"/>
            <a:ext cx="19082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8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-2857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0215" y="1592796"/>
            <a:ext cx="6516724" cy="2785378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어떤 사람에게는 </a:t>
            </a:r>
            <a:r>
              <a:rPr lang="en-US" altLang="ko-KR" sz="3500" b="1" dirty="0" smtClean="0"/>
              <a:t>‘</a:t>
            </a:r>
            <a:r>
              <a:rPr lang="ko-KR" altLang="en-US" sz="3500" b="1" dirty="0" smtClean="0"/>
              <a:t>첫 눈에 사랑을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느낀다</a:t>
            </a:r>
            <a:r>
              <a:rPr lang="en-US" altLang="ko-KR" sz="3500" b="1" dirty="0" smtClean="0"/>
              <a:t>’</a:t>
            </a:r>
            <a:r>
              <a:rPr lang="ko-KR" altLang="en-US" sz="3500" b="1" dirty="0" smtClean="0"/>
              <a:t>는 현상이 일어날 수도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있다</a:t>
            </a:r>
            <a:r>
              <a:rPr lang="en-US" altLang="ko-KR" sz="3500" b="1" dirty="0" smtClean="0"/>
              <a:t>.</a:t>
            </a:r>
            <a:endParaRPr lang="ko-KR" altLang="en-US" sz="3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1664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7747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0215" y="1592796"/>
            <a:ext cx="6516724" cy="2785378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ko-KR" sz="3500" b="1" dirty="0" smtClean="0"/>
          </a:p>
          <a:p>
            <a:r>
              <a:rPr lang="en-US" altLang="ko-KR" sz="3500" b="1" dirty="0" smtClean="0"/>
              <a:t>‘</a:t>
            </a:r>
            <a:r>
              <a:rPr lang="ko-KR" altLang="en-US" sz="3500" b="1" dirty="0" smtClean="0"/>
              <a:t>지속적인 사랑</a:t>
            </a:r>
            <a:r>
              <a:rPr lang="en-US" altLang="ko-KR" sz="3500" b="1" dirty="0" smtClean="0"/>
              <a:t>’</a:t>
            </a:r>
            <a:r>
              <a:rPr lang="ko-KR" altLang="en-US" sz="3500" b="1" dirty="0" smtClean="0"/>
              <a:t>과 </a:t>
            </a:r>
            <a:r>
              <a:rPr lang="en-US" altLang="ko-KR" sz="3500" b="1" dirty="0" smtClean="0"/>
              <a:t>‘</a:t>
            </a:r>
            <a:r>
              <a:rPr lang="ko-KR" altLang="en-US" sz="3500" b="1" dirty="0" smtClean="0"/>
              <a:t>순간적인</a:t>
            </a:r>
            <a:endParaRPr lang="en-US" altLang="ko-KR" sz="3500" b="1" dirty="0" smtClean="0"/>
          </a:p>
          <a:p>
            <a:endParaRPr lang="en-US" altLang="ko-KR" sz="3500" b="1" dirty="0"/>
          </a:p>
          <a:p>
            <a:r>
              <a:rPr lang="ko-KR" altLang="en-US" sz="3500" b="1" dirty="0" smtClean="0"/>
              <a:t>열중</a:t>
            </a:r>
            <a:r>
              <a:rPr lang="en-US" altLang="ko-KR" sz="3500" b="1" dirty="0" smtClean="0"/>
              <a:t>’</a:t>
            </a:r>
            <a:r>
              <a:rPr lang="ko-KR" altLang="en-US" sz="3500" b="1" dirty="0" smtClean="0"/>
              <a:t>을 구별하는 것은 쉽다</a:t>
            </a:r>
            <a:r>
              <a:rPr lang="en-US" altLang="ko-KR" sz="3500" b="1" dirty="0" smtClean="0"/>
              <a:t>.</a:t>
            </a:r>
          </a:p>
          <a:p>
            <a:endParaRPr lang="ko-KR" altLang="en-US" sz="3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06208" y="4940845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272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1700808"/>
            <a:ext cx="6516724" cy="2785378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ko-KR" sz="3500" b="1" dirty="0" smtClean="0"/>
          </a:p>
          <a:p>
            <a:r>
              <a:rPr lang="ko-KR" altLang="en-US" sz="3500" b="1" dirty="0" smtClean="0"/>
              <a:t>진지하게 사랑하는 사람은</a:t>
            </a:r>
            <a:endParaRPr lang="en-US" altLang="ko-KR" sz="3500" b="1" dirty="0" smtClean="0"/>
          </a:p>
          <a:p>
            <a:endParaRPr lang="en-US" altLang="ko-KR" sz="3500" b="1" dirty="0" smtClean="0"/>
          </a:p>
          <a:p>
            <a:r>
              <a:rPr lang="ko-KR" altLang="en-US" sz="3500" b="1" dirty="0" smtClean="0"/>
              <a:t>싸우거나 논쟁하지 않는다</a:t>
            </a:r>
            <a:r>
              <a:rPr lang="en-US" altLang="ko-KR" sz="3500" b="1" dirty="0" smtClean="0"/>
              <a:t>.</a:t>
            </a:r>
          </a:p>
          <a:p>
            <a:endParaRPr lang="ko-KR" altLang="en-US" sz="3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78681" y="4905164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835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1700808"/>
            <a:ext cx="6516724" cy="2708434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하느님께서는 우리 각 사람의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혼인을 위해 특별히 한 사람을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택하시고 그 두 사람을 함께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이끄신다는 것을 믿는다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7666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1700808"/>
            <a:ext cx="6516724" cy="2785378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만약 한 남성과 여성이 순수하게 서로 사랑한다면 시련이나 어떤 문제가 일어나더라도 그들 관계에 약간의 영향을 미치거나 전혀 영향을 미치지 않을 것이다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491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4" descr="Untitled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5" descr="car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6" descr="car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7" descr="card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1" y="5755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8" descr="card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8"/>
          <a:stretch>
            <a:fillRect/>
          </a:stretch>
        </p:blipFill>
        <p:spPr bwMode="auto">
          <a:xfrm>
            <a:off x="6710" y="-40729"/>
            <a:ext cx="1943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dirty="0">
                <a:solidFill>
                  <a:srgbClr val="F2FDF7"/>
                </a:solidFill>
              </a:rPr>
              <a:t>02</a:t>
            </a: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44066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진실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(T) or </a:t>
            </a:r>
            <a:r>
              <a:rPr lang="ko-KR" altLang="en-US" sz="4000" b="1" dirty="0" smtClean="0">
                <a:latin typeface="HY울릉도B" pitchFamily="18" charset="-127"/>
                <a:ea typeface="HY울릉도B" pitchFamily="18" charset="-127"/>
              </a:rPr>
              <a:t>거짓</a:t>
            </a:r>
            <a:r>
              <a:rPr lang="en-US" altLang="ko-KR" sz="4000" b="1" dirty="0" smtClean="0">
                <a:latin typeface="HY울릉도B" pitchFamily="18" charset="-127"/>
                <a:ea typeface="HY울릉도B" pitchFamily="18" charset="-127"/>
              </a:rPr>
              <a:t>(F)</a:t>
            </a:r>
            <a:endParaRPr lang="ko-KR" altLang="en-US" sz="4000" b="1" dirty="0">
              <a:latin typeface="HY울릉도B" pitchFamily="18" charset="-127"/>
              <a:ea typeface="HY울릉도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2688" y="1700808"/>
            <a:ext cx="6516724" cy="2708434"/>
          </a:xfrm>
          <a:prstGeom prst="rect">
            <a:avLst/>
          </a:prstGeom>
          <a:solidFill>
            <a:srgbClr val="96FD5D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3500" b="1" dirty="0" smtClean="0"/>
              <a:t>일생 독신으로 살거나 외롭게</a:t>
            </a:r>
            <a:endParaRPr lang="en-US" altLang="ko-KR" sz="1000" b="1" dirty="0"/>
          </a:p>
          <a:p>
            <a:endParaRPr lang="en-US" altLang="ko-KR" sz="1000" b="1" dirty="0" smtClean="0"/>
          </a:p>
          <a:p>
            <a:r>
              <a:rPr lang="ko-KR" altLang="en-US" sz="3500" b="1" dirty="0" smtClean="0"/>
              <a:t>살기보다는 적절치 않은</a:t>
            </a:r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사람이라도 그와 혼인하는 것이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ko-KR" altLang="en-US" sz="3500" b="1" dirty="0" smtClean="0"/>
              <a:t>낫다</a:t>
            </a:r>
            <a:r>
              <a:rPr lang="en-US" altLang="ko-KR" sz="35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681" y="4959692"/>
            <a:ext cx="6224737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진실</a:t>
            </a:r>
            <a:r>
              <a:rPr lang="en-US" altLang="ko-KR" sz="4000" b="1" dirty="0" smtClean="0"/>
              <a:t>(T) or  </a:t>
            </a:r>
            <a:r>
              <a:rPr lang="ko-KR" altLang="en-US" sz="4000" b="1" dirty="0" smtClean="0"/>
              <a:t>거짓</a:t>
            </a:r>
            <a:r>
              <a:rPr lang="en-US" altLang="ko-KR" sz="4000" b="1" dirty="0" smtClean="0"/>
              <a:t>(F) 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254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3068</TotalTime>
  <Words>1102</Words>
  <Application>Microsoft Office PowerPoint</Application>
  <PresentationFormat>화면 슬라이드 쇼(4:3)</PresentationFormat>
  <Paragraphs>373</Paragraphs>
  <Slides>36</Slides>
  <Notes>36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36</vt:i4>
      </vt:variant>
    </vt:vector>
  </HeadingPairs>
  <TitlesOfParts>
    <vt:vector size="37" baseType="lpstr">
      <vt:lpstr>Default Design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pctens</cp:lastModifiedBy>
  <cp:revision>155</cp:revision>
  <dcterms:modified xsi:type="dcterms:W3CDTF">2016-12-21T07:38:36Z</dcterms:modified>
</cp:coreProperties>
</file>